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68" r:id="rId7"/>
    <p:sldId id="259" r:id="rId8"/>
    <p:sldId id="269" r:id="rId9"/>
    <p:sldId id="270" r:id="rId10"/>
    <p:sldId id="260" r:id="rId11"/>
    <p:sldId id="271" r:id="rId12"/>
    <p:sldId id="266" r:id="rId13"/>
    <p:sldId id="261" r:id="rId14"/>
    <p:sldId id="273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93BC1-2147-4BB7-8846-5E21DDC56A07}" v="1109" dt="2023-06-18T20:08:25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48114-68A1-4287-AC3F-32E290DAB00A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l-GR"/>
              <a:t>Ομάδα &lt;ΧΧ&gt; - &lt;Τίτλος Εργασίας&gt;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DBF26-A543-4060-8F9A-6E0DEA0150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353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BB701-3101-480F-9CF1-BB5FF4C72247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l-GR"/>
              <a:t>Ομάδα &lt;ΧΧ&gt; - &lt;Τίτλος Εργασίας&gt;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8B8EC-93AF-40CC-AF9B-75992D3881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366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0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6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0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B8EC-93AF-40CC-AF9B-75992D3881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Ομάδα &lt;ΧΧ&gt; - &lt;Τίτλος Εργασίας&gt;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0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6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7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0EA6-77B3-4FC7-B955-CC8FC23785D0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0321E-C18D-4B49-9E22-A08BE95AB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rduino.cc/learn/electronics/servo-motors" TargetMode="External"/><Relationship Id="rId3" Type="http://schemas.openxmlformats.org/officeDocument/2006/relationships/hyperlink" Target="https://howtomechatronics.com/projects/arduino-radar-project/?utm_content=cmp-true" TargetMode="External"/><Relationship Id="rId7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rduino/arduino_dc_motor.htm" TargetMode="External"/><Relationship Id="rId5" Type="http://schemas.openxmlformats.org/officeDocument/2006/relationships/hyperlink" Target="https://processing.org/" TargetMode="External"/><Relationship Id="rId4" Type="http://schemas.openxmlformats.org/officeDocument/2006/relationships/hyperlink" Target="https://www.tinkercad.com/dashboar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52031"/>
            <a:ext cx="9144000" cy="2327854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l-GR" sz="2800" dirty="0"/>
              <a:t>Εισαγωγή στην Επιστήμη του Ηλεκτρολόγου Μηχανικού</a:t>
            </a:r>
            <a:br>
              <a:rPr lang="el-GR" sz="2800" dirty="0"/>
            </a:br>
            <a:r>
              <a:rPr lang="en-US" sz="2800" dirty="0">
                <a:effectLst/>
                <a:latin typeface="Palatino"/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Palatino"/>
                <a:ea typeface="Times New Roman" panose="02020603050405020304" pitchFamily="18" charset="0"/>
                <a:cs typeface="Times New Roman" panose="02020603050405020304" pitchFamily="18" charset="0"/>
              </a:rPr>
              <a:t>Sonar Radar</a:t>
            </a:r>
            <a:br>
              <a:rPr lang="el-GR" sz="2800" dirty="0"/>
            </a:br>
            <a:br>
              <a:rPr lang="el-GR" sz="28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342" y="3701807"/>
            <a:ext cx="9144000" cy="24784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l-GR" sz="2000" b="1" dirty="0">
                <a:cs typeface="Calibri"/>
              </a:rPr>
              <a:t>ΟΜΑΔΑ 51Α</a:t>
            </a:r>
          </a:p>
          <a:p>
            <a:endParaRPr lang="en-US" sz="1800" b="1" dirty="0">
              <a:latin typeface="Arial"/>
              <a:cs typeface="Arial"/>
            </a:endParaRPr>
          </a:p>
          <a:p>
            <a:r>
              <a:rPr lang="el-GR" sz="1800" b="1" dirty="0">
                <a:latin typeface="Arial"/>
                <a:cs typeface="Arial"/>
              </a:rPr>
              <a:t>Γκίνη Βασιλική: up1100847</a:t>
            </a:r>
            <a:endParaRPr lang="el-GR" sz="1800" dirty="0">
              <a:cs typeface="Calibri"/>
            </a:endParaRPr>
          </a:p>
          <a:p>
            <a:r>
              <a:rPr lang="el-GR" sz="1800" b="1" dirty="0" err="1">
                <a:latin typeface="Arial"/>
                <a:cs typeface="Arial"/>
              </a:rPr>
              <a:t>Μάζαρης</a:t>
            </a:r>
            <a:r>
              <a:rPr lang="el-GR" sz="1800" b="1" dirty="0">
                <a:latin typeface="Arial"/>
                <a:cs typeface="Arial"/>
              </a:rPr>
              <a:t> Νικόλαος: up1100928</a:t>
            </a:r>
            <a:endParaRPr lang="en-US" sz="1800" b="1" dirty="0">
              <a:latin typeface="Arial"/>
              <a:cs typeface="Arial"/>
            </a:endParaRPr>
          </a:p>
          <a:p>
            <a:r>
              <a:rPr lang="el-GR" sz="1800" b="1" dirty="0" err="1">
                <a:latin typeface="Arial"/>
                <a:cs typeface="Arial"/>
              </a:rPr>
              <a:t>Μπανάκος</a:t>
            </a:r>
            <a:r>
              <a:rPr lang="el-GR" sz="1800" b="1" dirty="0">
                <a:latin typeface="Arial"/>
                <a:cs typeface="Arial"/>
              </a:rPr>
              <a:t> Βασίλειος: up1100950</a:t>
            </a:r>
            <a:endParaRPr lang="el-GR" sz="1800" dirty="0">
              <a:cs typeface="Calibri"/>
            </a:endParaRPr>
          </a:p>
          <a:p>
            <a:endParaRPr lang="el-GR" sz="1800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8874" y="6391413"/>
            <a:ext cx="997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/>
              <a:t>Τμήμα Ηλεκτρολόγων Μηχανικών και Τεχνολογίας Υπολογιστών – Πανεπιστήμιο Πατρών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for a university&#10;&#10;Description automatically generated with low confidence">
            <a:extLst>
              <a:ext uri="{FF2B5EF4-FFF2-40B4-BE49-F238E27FC236}">
                <a16:creationId xmlns:a16="http://schemas.microsoft.com/office/drawing/2014/main" id="{BBA026AE-711E-03B2-323C-5C89E9B3B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25" y="466586"/>
            <a:ext cx="3970860" cy="14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3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b="1" u="sng">
                <a:latin typeface="+mn-lt"/>
              </a:rPr>
              <a:t>Συμπεράσματα </a:t>
            </a:r>
            <a:endParaRPr lang="en-US" sz="3600" b="1" u="sng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Ανάγκη για εκτενή έρευνα και σωστή κατανόηση του θέματος από τα μέλη της ομάδας.</a:t>
            </a:r>
            <a:endParaRPr lang="el-GR"/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Εξοικείωση με την συνδεσμολογία του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και τα νέα περιβάλλοντα προγραμματισμού.</a:t>
            </a: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Δυσκολία στον συνδυασμό του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IDE και του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Processing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Δυσκολία στην εξοικείωση με το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Processing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καθώς είναι βασισμένο σε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Java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Ανάγκη πολυάριθμων μετρήσεων για την εύρεση του σωστού τύπου αναλογίας εκατοστών-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pixels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Αναγκαιότητα αφιέρωσης χρόνου σε διάφορες δοκιμές για την τελειοποίηση του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project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/>
              <a:t>ΟΜΑΔΑ 51Α</a:t>
            </a:r>
            <a:r>
              <a:rPr lang="el-GR"/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649833" y="1276179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13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F7-BE45-6052-6C0B-F1A04799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209678"/>
            <a:ext cx="10515600" cy="699806"/>
          </a:xfrm>
        </p:spPr>
        <p:txBody>
          <a:bodyPr/>
          <a:lstStyle/>
          <a:p>
            <a:r>
              <a:rPr lang="en-US" dirty="0"/>
              <a:t>Demo video</a:t>
            </a:r>
            <a:endParaRPr lang="el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0B0E6F-93D9-1B22-33C3-73237A90B87F}"/>
              </a:ext>
            </a:extLst>
          </p:cNvPr>
          <p:cNvCxnSpPr/>
          <p:nvPr/>
        </p:nvCxnSpPr>
        <p:spPr>
          <a:xfrm>
            <a:off x="451899" y="6427989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F6A3CED-EB81-B274-20DD-D57571B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99" y="6467348"/>
            <a:ext cx="4114800" cy="365125"/>
          </a:xfrm>
        </p:spPr>
        <p:txBody>
          <a:bodyPr/>
          <a:lstStyle/>
          <a:p>
            <a:pPr algn="l"/>
            <a:r>
              <a:rPr lang="el-GR" b="1" dirty="0">
                <a:cs typeface="Calibri"/>
              </a:rPr>
              <a:t>ΟΜΑΔΑ 51Α</a:t>
            </a:r>
            <a:r>
              <a:rPr lang="el-GR" dirty="0">
                <a:cs typeface="Calibri"/>
              </a:rPr>
              <a:t>- </a:t>
            </a:r>
            <a:r>
              <a:rPr lang="en-US" dirty="0">
                <a:ea typeface="+mn-lt"/>
                <a:cs typeface="+mn-lt"/>
              </a:rPr>
              <a:t>Arduino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Sonar Radar</a:t>
            </a:r>
            <a:endParaRPr lang="el-GR" dirty="0"/>
          </a:p>
        </p:txBody>
      </p:sp>
      <p:pic>
        <p:nvPicPr>
          <p:cNvPr id="6" name="4A82A74B">
            <a:hlinkClick r:id="" action="ppaction://media"/>
            <a:extLst>
              <a:ext uri="{FF2B5EF4-FFF2-40B4-BE49-F238E27FC236}">
                <a16:creationId xmlns:a16="http://schemas.microsoft.com/office/drawing/2014/main" id="{4DD23CD4-507E-1ECB-7C19-B855ED1D6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703" y="948842"/>
            <a:ext cx="9217884" cy="5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b="1" u="sng">
                <a:latin typeface="+mn-lt"/>
                <a:cs typeface="Calibri"/>
              </a:rPr>
              <a:t>Βιβλιογραφία - Αναφορές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000">
                <a:solidFill>
                  <a:srgbClr val="1155CC"/>
                </a:solidFill>
                <a:latin typeface="Verdana"/>
                <a:ea typeface="Verdana"/>
                <a:cs typeface="Arial"/>
                <a:hlinkClick r:id="rId3"/>
              </a:rPr>
              <a:t>https://howtomechatronics.com/projects/arduino-radar-project/?utm_content=cmp-true</a:t>
            </a:r>
            <a:endParaRPr lang="el-GR" sz="2000">
              <a:solidFill>
                <a:srgbClr val="1155CC"/>
              </a:solidFill>
              <a:latin typeface="Verdana"/>
              <a:ea typeface="Verdana"/>
              <a:cs typeface="Arial"/>
            </a:endParaRPr>
          </a:p>
          <a:p>
            <a:pPr algn="just"/>
            <a:r>
              <a:rPr lang="el-GR" sz="2000">
                <a:solidFill>
                  <a:srgbClr val="1155CC"/>
                </a:solidFill>
                <a:latin typeface="Verdana"/>
                <a:ea typeface="Verdana"/>
                <a:cs typeface="Arial"/>
                <a:hlinkClick r:id="rId4"/>
              </a:rPr>
              <a:t>https://www.tinkercad.com/dashboard</a:t>
            </a:r>
            <a:endParaRPr lang="el-GR" sz="2000">
              <a:solidFill>
                <a:srgbClr val="1155CC"/>
              </a:solidFill>
              <a:latin typeface="Verdana"/>
              <a:ea typeface="Verdana"/>
              <a:cs typeface="Arial"/>
            </a:endParaRPr>
          </a:p>
          <a:p>
            <a:pPr algn="just"/>
            <a:r>
              <a:rPr lang="el-GR" sz="2000">
                <a:solidFill>
                  <a:srgbClr val="1155CC"/>
                </a:solidFill>
                <a:latin typeface="Verdana"/>
                <a:ea typeface="Verdana"/>
                <a:cs typeface="Arial"/>
                <a:hlinkClick r:id="rId5"/>
              </a:rPr>
              <a:t>https://processing.org/</a:t>
            </a:r>
            <a:endParaRPr lang="el-GR" sz="2000">
              <a:solidFill>
                <a:srgbClr val="1155CC"/>
              </a:solidFill>
              <a:latin typeface="Verdana"/>
              <a:ea typeface="Verdana"/>
              <a:cs typeface="Arial"/>
            </a:endParaRPr>
          </a:p>
          <a:p>
            <a:pPr algn="just"/>
            <a:r>
              <a:rPr lang="el-GR" sz="2000">
                <a:solidFill>
                  <a:srgbClr val="1155CC"/>
                </a:solidFill>
                <a:latin typeface="Verdana"/>
                <a:ea typeface="Verdana"/>
                <a:cs typeface="Arial"/>
                <a:hlinkClick r:id="rId6"/>
              </a:rPr>
              <a:t>https://www.tutorialspoint.com/arduino/arduino_dc_motor.htm</a:t>
            </a:r>
          </a:p>
          <a:p>
            <a:pPr algn="just"/>
            <a:r>
              <a:rPr lang="el" sz="2000" u="sng">
                <a:solidFill>
                  <a:srgbClr val="1155CC"/>
                </a:solidFill>
                <a:latin typeface="Verdana"/>
                <a:ea typeface="Verdana"/>
                <a:cs typeface="Arial"/>
                <a:hlinkClick r:id="rId7"/>
              </a:rPr>
              <a:t>https://howtomechatronics.com/tutorials/arduino/ultrasonic-sensor-hc-sr04/</a:t>
            </a:r>
            <a:endParaRPr lang="el-GR" sz="2000">
              <a:latin typeface="Verdana"/>
              <a:ea typeface="Verdana"/>
              <a:cs typeface="Arial"/>
            </a:endParaRPr>
          </a:p>
          <a:p>
            <a:pPr algn="just"/>
            <a:r>
              <a:rPr lang="el" sz="2000" u="sng">
                <a:solidFill>
                  <a:srgbClr val="1155CC"/>
                </a:solidFill>
                <a:latin typeface="Verdana"/>
                <a:ea typeface="Verdana"/>
                <a:cs typeface="Arial"/>
                <a:hlinkClick r:id="rId8"/>
              </a:rPr>
              <a:t>https://docs.arduino.cc/learn/electronics/servo-motors</a:t>
            </a:r>
            <a:endParaRPr lang="el-GR" sz="2000">
              <a:latin typeface="Verdana"/>
              <a:ea typeface="Verdana"/>
              <a:cs typeface="Arial"/>
            </a:endParaRPr>
          </a:p>
          <a:p>
            <a:pPr algn="just"/>
            <a:endParaRPr lang="el-GR" sz="2000">
              <a:solidFill>
                <a:srgbClr val="1155CC"/>
              </a:solidFill>
              <a:latin typeface="Verdana"/>
              <a:ea typeface="Verdana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 dirty="0">
                <a:cs typeface="Calibri"/>
              </a:rPr>
              <a:t>ΟΜΑΔΑ 51Α</a:t>
            </a:r>
            <a:r>
              <a:rPr lang="el-GR" dirty="0">
                <a:cs typeface="Calibri"/>
              </a:rPr>
              <a:t>- </a:t>
            </a:r>
            <a:r>
              <a:rPr lang="en-US" dirty="0">
                <a:ea typeface="+mn-lt"/>
                <a:cs typeface="+mn-lt"/>
              </a:rPr>
              <a:t>Arduino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Sonar Radar</a:t>
            </a:r>
            <a:endParaRPr lang="el-G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36739" y="120429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5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7392AE-34FA-E16C-6E2C-9971E069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pPr algn="ctr"/>
            <a:r>
              <a:rPr lang="el-GR">
                <a:cs typeface="Calibri Light"/>
              </a:rPr>
              <a:t>Ευχαριστούμε για την προσοχή σας.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24911-73BB-E3BE-A870-0B4B88B7A4FB}"/>
              </a:ext>
            </a:extLst>
          </p:cNvPr>
          <p:cNvCxnSpPr/>
          <p:nvPr/>
        </p:nvCxnSpPr>
        <p:spPr>
          <a:xfrm>
            <a:off x="451899" y="6226821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E11FC737-E594-FB5C-DBB0-9280C7D7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99" y="6361476"/>
            <a:ext cx="4114800" cy="365125"/>
          </a:xfrm>
        </p:spPr>
        <p:txBody>
          <a:bodyPr/>
          <a:lstStyle/>
          <a:p>
            <a:pPr algn="l"/>
            <a:r>
              <a:rPr lang="el-GR" b="1">
                <a:cs typeface="Calibri"/>
              </a:rPr>
              <a:t>ΟΜΑΔΑ 51Α</a:t>
            </a:r>
            <a:r>
              <a:rPr lang="el-GR">
                <a:cs typeface="Calibri"/>
              </a:rPr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839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b="1" u="sng">
                <a:latin typeface="+mn-lt"/>
              </a:rPr>
              <a:t>Σκοπός</a:t>
            </a:r>
            <a:endParaRPr lang="en-US" sz="3600" b="1" u="sng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691" y="15668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Υλοποίηση ενός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ultrasonic radar 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με χρήση στοιχείων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Arduino.</a:t>
            </a:r>
            <a:endParaRPr lang="el-GR" dirty="0"/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Ολοκλήρωση της εργασίας και των διαδικασιών της στα κατάλληλα χρονικά περιθώρια.</a:t>
            </a:r>
            <a:endParaRPr lang="en-US" sz="2000">
              <a:latin typeface="Verdana"/>
              <a:ea typeface="Verdana"/>
              <a:cs typeface="Verdana" panose="020B0604030504040204" pitchFamily="34" charset="0"/>
            </a:endParaRP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Εξοικείωση με την συνδεσμολογία του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Εκμάθηση της ειδικής γλώσσας προγραμματισμού του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Arduino.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Μελέτη του περιβάλλοντος προγραμματισμού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Processing 4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(Γραφικά).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Επαφή με διάφορα προγράμματα ψηφιακής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μοντελοποίησης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κυκλωμάτων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Arduino.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Έναυσμα για την περαιτέρω χρήση των γνώσεων που αποκτήθηκαν για μελλοντικά </a:t>
            </a:r>
            <a:r>
              <a:rPr lang="en-US" sz="2000" dirty="0">
                <a:latin typeface="Verdana"/>
                <a:ea typeface="Verdana"/>
                <a:cs typeface="Verdana" panose="020B0604030504040204" pitchFamily="34" charset="0"/>
              </a:rPr>
              <a:t>project.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sz="1200" b="1">
                <a:cs typeface="Calibri"/>
              </a:rPr>
              <a:t>ΟΜΑΔΑ 51Α</a:t>
            </a:r>
            <a:r>
              <a:rPr lang="el-GR"/>
              <a:t>- </a:t>
            </a:r>
            <a:r>
              <a:rPr lang="en-US" sz="1200">
                <a:effectLst/>
                <a:latin typeface="Palatino"/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12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effectLst/>
                <a:latin typeface="Palatino"/>
                <a:ea typeface="Times New Roman" panose="02020603050405020304" pitchFamily="18" charset="0"/>
                <a:cs typeface="Times New Roman" panose="02020603050405020304" pitchFamily="18" charset="0"/>
              </a:rPr>
              <a:t>Sonar Radar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62286" y="1161159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1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b="1" u="sng">
                <a:latin typeface="+mn-lt"/>
                <a:cs typeface="Calibri"/>
              </a:rPr>
              <a:t>Εργαλεία - </a:t>
            </a:r>
            <a:r>
              <a:rPr lang="el-GR" sz="3200" b="1" u="sng" err="1">
                <a:latin typeface="+mn-lt"/>
                <a:cs typeface="Calibri"/>
              </a:rPr>
              <a:t>Budget</a:t>
            </a:r>
            <a:endParaRPr lang="el-GR" sz="2800" b="1" u="sng" err="1">
              <a:latin typeface="+mn-lt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200" dirty="0" err="1">
                <a:latin typeface="Verdana"/>
                <a:ea typeface="Verdana"/>
                <a:cs typeface="Verdana" panose="020B0604030504040204" pitchFamily="34" charset="0"/>
              </a:rPr>
              <a:t>Funduino</a:t>
            </a:r>
            <a:r>
              <a:rPr lang="el-GR" sz="2200" dirty="0">
                <a:latin typeface="Verdana"/>
                <a:ea typeface="Verdana"/>
                <a:cs typeface="Verdana" panose="020B0604030504040204" pitchFamily="34" charset="0"/>
              </a:rPr>
              <a:t> UNO </a:t>
            </a:r>
            <a:r>
              <a:rPr lang="el-GR" sz="2200" dirty="0" err="1">
                <a:latin typeface="Verdana"/>
                <a:ea typeface="Verdana"/>
                <a:cs typeface="Verdana" panose="020B0604030504040204" pitchFamily="34" charset="0"/>
              </a:rPr>
              <a:t>Rev</a:t>
            </a:r>
            <a:r>
              <a:rPr lang="el-GR" sz="2200" dirty="0">
                <a:latin typeface="Verdana"/>
                <a:ea typeface="Verdana"/>
                <a:cs typeface="Verdana" panose="020B0604030504040204" pitchFamily="34" charset="0"/>
              </a:rPr>
              <a:t> – 17</a:t>
            </a:r>
            <a:r>
              <a:rPr lang="el-GR" sz="2200" dirty="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 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€</a:t>
            </a:r>
          </a:p>
          <a:p>
            <a:pPr algn="just"/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Servo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 Motor – 4 €</a:t>
            </a:r>
          </a:p>
          <a:p>
            <a:pPr algn="just"/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Ultrasonic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 </a:t>
            </a:r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Sensor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 – 2 €</a:t>
            </a:r>
          </a:p>
          <a:p>
            <a:pPr algn="just"/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Jump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 </a:t>
            </a:r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Wires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 – 2 €</a:t>
            </a:r>
          </a:p>
          <a:p>
            <a:pPr algn="just"/>
            <a:r>
              <a:rPr lang="el-GR" sz="2200" dirty="0" err="1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Breadboard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 – 3</a:t>
            </a:r>
            <a:r>
              <a:rPr lang="el-GR" sz="2200" dirty="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 </a:t>
            </a:r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€</a:t>
            </a:r>
          </a:p>
          <a:p>
            <a:pPr algn="just"/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Ξύλο για κατασκευή περιβλήματος – 10 €</a:t>
            </a:r>
          </a:p>
          <a:p>
            <a:pPr algn="just"/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Μπογιά – 2 €</a:t>
            </a:r>
          </a:p>
          <a:p>
            <a:pPr algn="just"/>
            <a:r>
              <a:rPr lang="el-GR" sz="2200" dirty="0">
                <a:solidFill>
                  <a:srgbClr val="202124"/>
                </a:solidFill>
                <a:latin typeface="Verdana"/>
                <a:ea typeface="Verdana"/>
                <a:cs typeface="Calibri"/>
              </a:rPr>
              <a:t>Αφρώδης ταινία διπλής όψεως - 6 €</a:t>
            </a:r>
          </a:p>
          <a:p>
            <a:pPr algn="just"/>
            <a:endParaRPr lang="el-GR" sz="2200" dirty="0">
              <a:solidFill>
                <a:srgbClr val="202124"/>
              </a:solidFill>
              <a:latin typeface="Verdana"/>
              <a:ea typeface="Verdana"/>
              <a:cs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>
                <a:cs typeface="Calibri"/>
              </a:rPr>
              <a:t>ΟΜΑΔΑ 51Α</a:t>
            </a:r>
            <a:r>
              <a:rPr lang="el-GR">
                <a:cs typeface="Calibri"/>
              </a:rPr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649833" y="1103651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2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b="1" u="sng">
                <a:latin typeface="+mn-lt"/>
              </a:rPr>
              <a:t>Μεθοδολογία</a:t>
            </a:r>
            <a:endParaRPr lang="en-US" sz="3600" b="1">
              <a:latin typeface="+mn-lt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Προσωπική έρευνα από όλα τα μέλη της ομάδας.</a:t>
            </a:r>
            <a:endParaRPr lang="el-GR" sz="2000" dirty="0">
              <a:cs typeface="Calibri"/>
            </a:endParaRP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Μελέτη και εξοικείωση με τα καινούργια περιβάλλοντα (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,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Processing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4).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Σύνδεση του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με τα υπόλοιπα στοιχεία (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breadoard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,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servo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motor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,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ultrasonic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sensor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).</a:t>
            </a: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Πραγματοποίηση μετρήσεων για δημιουργία ξύλινου περιβλήματος και κατασκευή του από ειδικό.</a:t>
            </a:r>
            <a:endParaRPr lang="el-G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Κώδικας στο περιβάλλον του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IDE για έλεγχο του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servo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motor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και του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ultrasonic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sensor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.</a:t>
            </a:r>
            <a:endParaRPr lang="el-G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Γραφική απεικόνιση λειτουργίας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radar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σε </a:t>
            </a:r>
            <a:r>
              <a:rPr lang="el-GR" sz="2000" dirty="0" err="1">
                <a:latin typeface="Verdana"/>
                <a:ea typeface="Verdana"/>
                <a:cs typeface="Verdana" panose="020B0604030504040204" pitchFamily="34" charset="0"/>
              </a:rPr>
              <a:t>Processing</a:t>
            </a:r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 4.</a:t>
            </a:r>
            <a:endParaRPr lang="el-G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l-GR" sz="2000" dirty="0">
                <a:latin typeface="Verdana"/>
                <a:ea typeface="Verdana"/>
                <a:cs typeface="Verdana" panose="020B0604030504040204" pitchFamily="34" charset="0"/>
              </a:rPr>
              <a:t>Διεξαγωγή δοκιμών και τελειοποίηση 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τελευταίων λεπτομερειών.</a:t>
            </a:r>
            <a:endParaRPr lang="el-G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l-G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/>
              <a:t>ΟΜΑΔΑ 51Α</a:t>
            </a:r>
            <a:r>
              <a:rPr lang="el-GR"/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836739" y="1247424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4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C269-1F51-40E3-A041-4524EBAD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0"/>
            <a:ext cx="10515600" cy="1325563"/>
          </a:xfrm>
        </p:spPr>
        <p:txBody>
          <a:bodyPr/>
          <a:lstStyle/>
          <a:p>
            <a:r>
              <a:rPr lang="el-GR" sz="3600" b="1" u="sng">
                <a:latin typeface="Calibri"/>
                <a:cs typeface="Calibri"/>
              </a:rPr>
              <a:t>Συνδεσμολογία</a:t>
            </a:r>
            <a:r>
              <a:rPr lang="el-GR" sz="3200" b="1" u="sng"/>
              <a:t> </a:t>
            </a:r>
            <a:endParaRPr lang="el-GR" b="1" u="sn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2C3A83-FDF9-696B-5A10-D0916C7E491B}"/>
              </a:ext>
            </a:extLst>
          </p:cNvPr>
          <p:cNvCxnSpPr/>
          <p:nvPr/>
        </p:nvCxnSpPr>
        <p:spPr>
          <a:xfrm>
            <a:off x="645049" y="996511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electronic engineering, electronics, circuit component, passive circuit component&#10;&#10;Description automatically generated">
            <a:extLst>
              <a:ext uri="{FF2B5EF4-FFF2-40B4-BE49-F238E27FC236}">
                <a16:creationId xmlns:a16="http://schemas.microsoft.com/office/drawing/2014/main" id="{0D71DCE1-046A-56D0-B8E8-8BDA3584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1537625"/>
            <a:ext cx="3512104" cy="3884103"/>
          </a:xfrm>
          <a:prstGeom prst="rect">
            <a:avLst/>
          </a:prstGeom>
        </p:spPr>
      </p:pic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63729D9-5CFA-D7F2-D99C-25939E72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224" y="6492875"/>
            <a:ext cx="4114800" cy="365125"/>
          </a:xfrm>
        </p:spPr>
        <p:txBody>
          <a:bodyPr/>
          <a:lstStyle/>
          <a:p>
            <a:pPr algn="l"/>
            <a:r>
              <a:rPr lang="el-GR" b="1">
                <a:cs typeface="Calibri"/>
              </a:rPr>
              <a:t>ΟΜΑΔΑ 51Α</a:t>
            </a:r>
            <a:r>
              <a:rPr lang="el-GR">
                <a:cs typeface="Calibri"/>
              </a:rPr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3DB24B-C157-74C3-0539-CB4CC2646D92}"/>
              </a:ext>
            </a:extLst>
          </p:cNvPr>
          <p:cNvCxnSpPr/>
          <p:nvPr/>
        </p:nvCxnSpPr>
        <p:spPr>
          <a:xfrm>
            <a:off x="442224" y="6446912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C727BD-EA5F-439A-71DE-E3C17068E80D}"/>
              </a:ext>
            </a:extLst>
          </p:cNvPr>
          <p:cNvSpPr txBox="1"/>
          <p:nvPr/>
        </p:nvSpPr>
        <p:spPr>
          <a:xfrm>
            <a:off x="572997" y="1993361"/>
            <a:ext cx="709612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l-GR" sz="2000">
                <a:latin typeface="Verdana"/>
                <a:ea typeface="Verdana"/>
                <a:cs typeface="Calibri"/>
              </a:rPr>
              <a:t>Ο </a:t>
            </a:r>
            <a:r>
              <a:rPr lang="el-GR" sz="2000" err="1">
                <a:latin typeface="Verdana"/>
                <a:ea typeface="Verdana"/>
                <a:cs typeface="Calibri"/>
              </a:rPr>
              <a:t>ultrasonic</a:t>
            </a:r>
            <a:r>
              <a:rPr lang="el-GR" sz="2000">
                <a:latin typeface="Verdana"/>
                <a:ea typeface="Verdana"/>
                <a:cs typeface="Calibri"/>
              </a:rPr>
              <a:t> </a:t>
            </a:r>
            <a:r>
              <a:rPr lang="el-GR" sz="2000" err="1">
                <a:latin typeface="Verdana"/>
                <a:ea typeface="Verdana"/>
                <a:cs typeface="Calibri"/>
              </a:rPr>
              <a:t>sensor</a:t>
            </a:r>
            <a:r>
              <a:rPr lang="el-GR" sz="2000">
                <a:latin typeface="Verdana"/>
                <a:ea typeface="Verdana"/>
                <a:cs typeface="Calibri"/>
              </a:rPr>
              <a:t> έχει 4 καλώδια: VCC, </a:t>
            </a:r>
            <a:r>
              <a:rPr lang="el-GR" sz="2000" err="1">
                <a:latin typeface="Verdana"/>
                <a:ea typeface="Verdana"/>
                <a:cs typeface="Calibri"/>
              </a:rPr>
              <a:t>Trig</a:t>
            </a:r>
            <a:r>
              <a:rPr lang="el-GR" sz="2000">
                <a:latin typeface="Verdana"/>
                <a:ea typeface="Verdana"/>
                <a:cs typeface="Calibri"/>
              </a:rPr>
              <a:t>, </a:t>
            </a:r>
            <a:r>
              <a:rPr lang="el-GR" sz="2000" err="1">
                <a:latin typeface="Verdana"/>
                <a:ea typeface="Verdana"/>
                <a:cs typeface="Calibri"/>
              </a:rPr>
              <a:t>Echo</a:t>
            </a:r>
            <a:r>
              <a:rPr lang="el-GR" sz="2000">
                <a:latin typeface="Verdana"/>
                <a:ea typeface="Verdana"/>
                <a:cs typeface="Calibri"/>
              </a:rPr>
              <a:t>, GND.</a:t>
            </a:r>
            <a:endParaRPr lang="el-GR"/>
          </a:p>
          <a:p>
            <a:pPr marL="285750" indent="-285750" algn="just">
              <a:buFont typeface="Arial"/>
              <a:buChar char="•"/>
            </a:pPr>
            <a:r>
              <a:rPr lang="el-GR" sz="2000">
                <a:latin typeface="Verdana"/>
                <a:ea typeface="Verdana"/>
                <a:cs typeface="Calibri"/>
              </a:rPr>
              <a:t>Ο </a:t>
            </a:r>
            <a:r>
              <a:rPr lang="el-GR" sz="2000" err="1">
                <a:latin typeface="Verdana"/>
                <a:ea typeface="Verdana"/>
                <a:cs typeface="Calibri"/>
              </a:rPr>
              <a:t>servo</a:t>
            </a:r>
            <a:r>
              <a:rPr lang="el-GR" sz="2000">
                <a:latin typeface="Verdana"/>
                <a:ea typeface="Verdana"/>
                <a:cs typeface="Calibri"/>
              </a:rPr>
              <a:t> </a:t>
            </a:r>
            <a:r>
              <a:rPr lang="el-GR" sz="2000" err="1">
                <a:latin typeface="Verdana"/>
                <a:ea typeface="Verdana"/>
                <a:cs typeface="Calibri"/>
              </a:rPr>
              <a:t>motor</a:t>
            </a:r>
            <a:r>
              <a:rPr lang="el-GR" sz="2000">
                <a:latin typeface="Verdana"/>
                <a:ea typeface="Verdana"/>
                <a:cs typeface="Calibri"/>
              </a:rPr>
              <a:t> έχει ένα καλώδιο ισχύος, ένα καλώδιο σήματος και ένα καλώδιο γείωσης.</a:t>
            </a:r>
          </a:p>
          <a:p>
            <a:pPr marL="285750" indent="-285750" algn="just">
              <a:buFont typeface="Arial"/>
              <a:buChar char="•"/>
            </a:pPr>
            <a:r>
              <a:rPr lang="el-GR" sz="2000">
                <a:latin typeface="Verdana"/>
                <a:ea typeface="Verdana"/>
                <a:cs typeface="Calibri"/>
              </a:rPr>
              <a:t>Τα παραπάνω καλώδια συνδέονται με το </a:t>
            </a:r>
            <a:r>
              <a:rPr lang="el-GR" sz="2000" err="1">
                <a:latin typeface="Verdana"/>
                <a:ea typeface="Verdana"/>
                <a:cs typeface="Calibri"/>
              </a:rPr>
              <a:t>arduino</a:t>
            </a:r>
            <a:r>
              <a:rPr lang="el-GR" sz="2000">
                <a:latin typeface="Verdana"/>
                <a:ea typeface="Verdana"/>
                <a:cs typeface="Calibri"/>
              </a:rPr>
              <a:t> μέσω του </a:t>
            </a:r>
            <a:r>
              <a:rPr lang="el-GR" sz="2000" err="1">
                <a:latin typeface="Verdana"/>
                <a:ea typeface="Verdana"/>
                <a:cs typeface="Calibri"/>
              </a:rPr>
              <a:t>breadboard</a:t>
            </a:r>
            <a:r>
              <a:rPr lang="el-GR" sz="2000">
                <a:latin typeface="Verdana"/>
                <a:ea typeface="Verdana"/>
                <a:cs typeface="Calibri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l-GR" sz="2000">
                <a:latin typeface="Verdana"/>
                <a:ea typeface="Verdana"/>
                <a:cs typeface="Calibri"/>
              </a:rPr>
              <a:t>Το </a:t>
            </a:r>
            <a:r>
              <a:rPr lang="el-GR" sz="2000" err="1">
                <a:latin typeface="Verdana"/>
                <a:ea typeface="Verdana"/>
                <a:cs typeface="Calibri"/>
              </a:rPr>
              <a:t>breadboard</a:t>
            </a:r>
            <a:r>
              <a:rPr lang="el-GR" sz="2000">
                <a:latin typeface="Verdana"/>
                <a:ea typeface="Verdana"/>
                <a:cs typeface="Calibri"/>
              </a:rPr>
              <a:t> βοηθάει την σύνδεση των καλωδίων διαθέτοντας παραπάνω ακροδέκτες.</a:t>
            </a:r>
          </a:p>
          <a:p>
            <a:pPr marL="285750" indent="-285750">
              <a:buFont typeface="Arial"/>
              <a:buChar char="•"/>
            </a:pPr>
            <a:endParaRPr lang="el-GR" sz="2000">
              <a:latin typeface="Verdana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13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9B2A-9077-708A-A564-AB6DD2F9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-737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err="1">
                <a:latin typeface="Calibri"/>
                <a:ea typeface="Calibri"/>
                <a:cs typeface="Calibri"/>
              </a:rPr>
              <a:t>ArduinOs</a:t>
            </a:r>
            <a:endParaRPr lang="el-GR" sz="3600" b="1" u="sng">
              <a:latin typeface="Calibri"/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E6556B-E2B8-74DF-CAA9-5ED3EFC39A12}"/>
              </a:ext>
            </a:extLst>
          </p:cNvPr>
          <p:cNvCxnSpPr/>
          <p:nvPr/>
        </p:nvCxnSpPr>
        <p:spPr>
          <a:xfrm>
            <a:off x="645049" y="97822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93F6DFAC-D4E9-7AA1-5A7F-26AFEFAF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208" y="6492875"/>
            <a:ext cx="4114800" cy="365125"/>
          </a:xfrm>
        </p:spPr>
        <p:txBody>
          <a:bodyPr/>
          <a:lstStyle/>
          <a:p>
            <a:pPr algn="l"/>
            <a:r>
              <a:rPr lang="el-GR" b="1">
                <a:cs typeface="Calibri"/>
              </a:rPr>
              <a:t>ΟΜΑΔΑ 51Α</a:t>
            </a:r>
            <a:r>
              <a:rPr lang="el-GR">
                <a:cs typeface="Calibri"/>
              </a:rPr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5DFE6-1297-F12F-845E-F72EB61CA0D0}"/>
              </a:ext>
            </a:extLst>
          </p:cNvPr>
          <p:cNvCxnSpPr/>
          <p:nvPr/>
        </p:nvCxnSpPr>
        <p:spPr>
          <a:xfrm>
            <a:off x="649026" y="6430390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AB38A7-CFB9-62E8-AE42-86D37D6F4911}"/>
              </a:ext>
            </a:extLst>
          </p:cNvPr>
          <p:cNvSpPr txBox="1"/>
          <p:nvPr/>
        </p:nvSpPr>
        <p:spPr>
          <a:xfrm>
            <a:off x="645049" y="1136643"/>
            <a:ext cx="1086427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latin typeface="Verdana"/>
                <a:ea typeface="Calibri"/>
                <a:cs typeface="Calibri"/>
              </a:rPr>
              <a:t>Με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τη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σύνδεση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του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arduino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δημιουργείτ</a:t>
            </a:r>
            <a:r>
              <a:rPr lang="en-US" sz="2000">
                <a:latin typeface="Verdana"/>
                <a:ea typeface="Calibri"/>
                <a:cs typeface="Calibri"/>
              </a:rPr>
              <a:t>αι μία σειριακή πύλη.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Verdana"/>
                <a:ea typeface="Calibri"/>
                <a:cs typeface="Calibri"/>
              </a:rPr>
              <a:t>Έχει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δύο</a:t>
            </a:r>
            <a:r>
              <a:rPr lang="en-US" sz="2000">
                <a:latin typeface="Verdana"/>
                <a:ea typeface="Calibri"/>
                <a:cs typeface="Calibri"/>
              </a:rPr>
              <a:t> βα</a:t>
            </a:r>
            <a:r>
              <a:rPr lang="en-US" sz="2000" err="1">
                <a:latin typeface="Verdana"/>
                <a:ea typeface="Calibri"/>
                <a:cs typeface="Calibri"/>
              </a:rPr>
              <a:t>σικές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συν</a:t>
            </a:r>
            <a:r>
              <a:rPr lang="en-US" sz="2000">
                <a:latin typeface="Verdana"/>
                <a:ea typeface="Calibri"/>
                <a:cs typeface="Calibri"/>
              </a:rPr>
              <a:t>αρτήσεις setup, loop και η find_dist είναι βοηθητική συνάρτηση.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Verdana"/>
                <a:ea typeface="Calibri"/>
                <a:cs typeface="Calibri"/>
              </a:rPr>
              <a:t>Με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την</a:t>
            </a:r>
            <a:r>
              <a:rPr lang="en-US" sz="2000">
                <a:latin typeface="Verdana"/>
                <a:ea typeface="Calibri"/>
                <a:cs typeface="Calibri"/>
              </a:rPr>
              <a:t> setup </a:t>
            </a:r>
            <a:r>
              <a:rPr lang="en-US" sz="2000" err="1">
                <a:latin typeface="Verdana"/>
                <a:ea typeface="Calibri"/>
                <a:cs typeface="Calibri"/>
              </a:rPr>
              <a:t>δημιουργείτ</a:t>
            </a:r>
            <a:r>
              <a:rPr lang="en-US" sz="2000">
                <a:latin typeface="Verdana"/>
                <a:ea typeface="Calibri"/>
                <a:cs typeface="Calibri"/>
              </a:rPr>
              <a:t>αι επ</a:t>
            </a:r>
            <a:r>
              <a:rPr lang="en-US" sz="2000" err="1">
                <a:latin typeface="Verdana"/>
                <a:ea typeface="Calibri"/>
                <a:cs typeface="Calibri"/>
              </a:rPr>
              <a:t>ικοινωνί</a:t>
            </a:r>
            <a:r>
              <a:rPr lang="en-US" sz="2000">
                <a:latin typeface="Verdana"/>
                <a:ea typeface="Calibri"/>
                <a:cs typeface="Calibri"/>
              </a:rPr>
              <a:t>α </a:t>
            </a:r>
            <a:r>
              <a:rPr lang="en-US" sz="2000" err="1">
                <a:latin typeface="Verdana"/>
                <a:ea typeface="Calibri"/>
                <a:cs typeface="Calibri"/>
              </a:rPr>
              <a:t>του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arduinOS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με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άλλ</a:t>
            </a:r>
            <a:r>
              <a:rPr lang="en-US" sz="2000">
                <a:latin typeface="Verdana"/>
                <a:ea typeface="Calibri"/>
                <a:cs typeface="Calibri"/>
              </a:rPr>
              <a:t>α π</a:t>
            </a:r>
            <a:r>
              <a:rPr lang="en-US" sz="2000" err="1">
                <a:latin typeface="Verdana"/>
                <a:ea typeface="Calibri"/>
                <a:cs typeface="Calibri"/>
              </a:rPr>
              <a:t>ερι</a:t>
            </a:r>
            <a:r>
              <a:rPr lang="en-US" sz="2000">
                <a:latin typeface="Verdana"/>
                <a:ea typeface="Calibri"/>
                <a:cs typeface="Calibri"/>
              </a:rPr>
              <a:t>β</a:t>
            </a:r>
            <a:r>
              <a:rPr lang="en-US" sz="2000" err="1">
                <a:latin typeface="Verdana"/>
                <a:ea typeface="Calibri"/>
                <a:cs typeface="Calibri"/>
              </a:rPr>
              <a:t>άλλοντ</a:t>
            </a:r>
            <a:r>
              <a:rPr lang="en-US" sz="2000">
                <a:latin typeface="Verdana"/>
                <a:ea typeface="Calibri"/>
                <a:cs typeface="Calibri"/>
              </a:rPr>
              <a:t>α, </a:t>
            </a:r>
            <a:r>
              <a:rPr lang="en-US" sz="2000" err="1">
                <a:latin typeface="Verdana"/>
                <a:ea typeface="Calibri"/>
                <a:cs typeface="Calibri"/>
              </a:rPr>
              <a:t>δίνετ</a:t>
            </a:r>
            <a:r>
              <a:rPr lang="en-US" sz="2000">
                <a:latin typeface="Verdana"/>
                <a:ea typeface="Calibri"/>
                <a:cs typeface="Calibri"/>
              </a:rPr>
              <a:t>αι η </a:t>
            </a:r>
            <a:r>
              <a:rPr lang="en-US" sz="2000" err="1">
                <a:latin typeface="Verdana"/>
                <a:ea typeface="Calibri"/>
                <a:cs typeface="Calibri"/>
              </a:rPr>
              <a:t>δυν</a:t>
            </a:r>
            <a:r>
              <a:rPr lang="en-US" sz="2000">
                <a:latin typeface="Verdana"/>
                <a:ea typeface="Calibri"/>
                <a:cs typeface="Calibri"/>
              </a:rPr>
              <a:t>α</a:t>
            </a:r>
            <a:r>
              <a:rPr lang="en-US" sz="2000" err="1">
                <a:latin typeface="Verdana"/>
                <a:ea typeface="Calibri"/>
                <a:cs typeface="Calibri"/>
              </a:rPr>
              <a:t>τότητ</a:t>
            </a:r>
            <a:r>
              <a:rPr lang="en-US" sz="2000">
                <a:latin typeface="Verdana"/>
                <a:ea typeface="Calibri"/>
                <a:cs typeface="Calibri"/>
              </a:rPr>
              <a:t>α </a:t>
            </a:r>
            <a:r>
              <a:rPr lang="en-US" sz="2000" err="1">
                <a:latin typeface="Verdana"/>
                <a:ea typeface="Calibri"/>
                <a:cs typeface="Calibri"/>
              </a:rPr>
              <a:t>δημιουργί</a:t>
            </a:r>
            <a:r>
              <a:rPr lang="en-US" sz="2000">
                <a:latin typeface="Verdana"/>
                <a:ea typeface="Calibri"/>
                <a:cs typeface="Calibri"/>
              </a:rPr>
              <a:t>ας </a:t>
            </a:r>
            <a:r>
              <a:rPr lang="en-US" sz="2000" err="1">
                <a:latin typeface="Verdana"/>
                <a:ea typeface="Calibri"/>
                <a:cs typeface="Calibri"/>
              </a:rPr>
              <a:t>δεδομένων</a:t>
            </a:r>
            <a:r>
              <a:rPr lang="en-US" sz="2000">
                <a:latin typeface="Verdana"/>
                <a:ea typeface="Calibri"/>
                <a:cs typeface="Calibri"/>
              </a:rPr>
              <a:t>, </a:t>
            </a:r>
            <a:r>
              <a:rPr lang="en-US" sz="2000" err="1">
                <a:latin typeface="Verdana"/>
                <a:ea typeface="Calibri"/>
                <a:cs typeface="Calibri"/>
              </a:rPr>
              <a:t>ενεργο</a:t>
            </a:r>
            <a:r>
              <a:rPr lang="en-US" sz="2000">
                <a:latin typeface="Verdana"/>
                <a:ea typeface="Calibri"/>
                <a:cs typeface="Calibri"/>
              </a:rPr>
              <a:t>π</a:t>
            </a:r>
            <a:r>
              <a:rPr lang="en-US" sz="2000" err="1">
                <a:latin typeface="Verdana"/>
                <a:ea typeface="Calibri"/>
                <a:cs typeface="Calibri"/>
              </a:rPr>
              <a:t>οιεί</a:t>
            </a:r>
            <a:r>
              <a:rPr lang="en-US" sz="2000">
                <a:latin typeface="Verdana"/>
                <a:ea typeface="Calibri"/>
                <a:cs typeface="Calibri"/>
              </a:rPr>
              <a:t> τα </a:t>
            </a:r>
            <a:r>
              <a:rPr lang="en-US" sz="2000" err="1">
                <a:latin typeface="Verdana"/>
                <a:ea typeface="Calibri"/>
                <a:cs typeface="Calibri"/>
              </a:rPr>
              <a:t>στοιχεί</a:t>
            </a:r>
            <a:r>
              <a:rPr lang="en-US" sz="2000">
                <a:latin typeface="Verdana"/>
                <a:ea typeface="Calibri"/>
                <a:cs typeface="Calibri"/>
              </a:rPr>
              <a:t>α και </a:t>
            </a:r>
            <a:r>
              <a:rPr lang="en-US" sz="2000" err="1">
                <a:latin typeface="Verdana"/>
                <a:ea typeface="Calibri"/>
                <a:cs typeface="Calibri"/>
              </a:rPr>
              <a:t>συνδέει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τον</a:t>
            </a:r>
            <a:r>
              <a:rPr lang="en-US" sz="2000">
                <a:latin typeface="Verdana"/>
                <a:ea typeface="Calibri"/>
                <a:cs typeface="Calibri"/>
              </a:rPr>
              <a:t> servo motor και </a:t>
            </a:r>
            <a:r>
              <a:rPr lang="en-US" sz="2000" err="1">
                <a:latin typeface="Verdana"/>
                <a:ea typeface="Calibri"/>
                <a:cs typeface="Calibri"/>
              </a:rPr>
              <a:t>τον</a:t>
            </a:r>
            <a:r>
              <a:rPr lang="en-US" sz="2000">
                <a:latin typeface="Verdana"/>
                <a:ea typeface="Calibri"/>
                <a:cs typeface="Calibri"/>
              </a:rPr>
              <a:t> αισθητήρα.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Verdana"/>
                <a:ea typeface="Calibri"/>
                <a:cs typeface="Calibri"/>
              </a:rPr>
              <a:t>Με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την</a:t>
            </a:r>
            <a:r>
              <a:rPr lang="en-US" sz="2000">
                <a:latin typeface="Verdana"/>
                <a:ea typeface="Calibri"/>
                <a:cs typeface="Calibri"/>
              </a:rPr>
              <a:t> loop λαμβ</a:t>
            </a:r>
            <a:r>
              <a:rPr lang="en-US" sz="2000" err="1">
                <a:latin typeface="Verdana"/>
                <a:ea typeface="Calibri"/>
                <a:cs typeface="Calibri"/>
              </a:rPr>
              <a:t>άνοντ</a:t>
            </a:r>
            <a:r>
              <a:rPr lang="en-US" sz="2000">
                <a:latin typeface="Verdana"/>
                <a:ea typeface="Calibri"/>
                <a:cs typeface="Calibri"/>
              </a:rPr>
              <a:t>αι δεδομένα για την γωνία και απόσταση των εμποδίων και η διαδικασία δεν σταματά ποτέ.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Verdana"/>
                <a:ea typeface="Calibri"/>
                <a:cs typeface="Calibri"/>
              </a:rPr>
              <a:t>Τέλος</a:t>
            </a:r>
            <a:r>
              <a:rPr lang="en-US" sz="2000">
                <a:latin typeface="Verdana"/>
                <a:ea typeface="Calibri"/>
                <a:cs typeface="Calibri"/>
              </a:rPr>
              <a:t>, </a:t>
            </a:r>
            <a:r>
              <a:rPr lang="en-US" sz="2000" err="1">
                <a:latin typeface="Verdana"/>
                <a:ea typeface="Calibri"/>
                <a:cs typeface="Calibri"/>
              </a:rPr>
              <a:t>με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την</a:t>
            </a:r>
            <a:r>
              <a:rPr lang="en-US" sz="2000">
                <a:latin typeface="Verdana"/>
                <a:ea typeface="Calibri"/>
                <a:cs typeface="Calibri"/>
              </a:rPr>
              <a:t> </a:t>
            </a:r>
            <a:r>
              <a:rPr lang="en-US" sz="2000" err="1">
                <a:latin typeface="Verdana"/>
                <a:ea typeface="Calibri"/>
                <a:cs typeface="Calibri"/>
              </a:rPr>
              <a:t>find_dist</a:t>
            </a:r>
            <a:r>
              <a:rPr lang="en-US" sz="2000">
                <a:latin typeface="Verdana"/>
                <a:ea typeface="Calibri"/>
                <a:cs typeface="Calibri"/>
              </a:rPr>
              <a:t> υπ</a:t>
            </a:r>
            <a:r>
              <a:rPr lang="en-US" sz="2000" err="1">
                <a:latin typeface="Verdana"/>
                <a:ea typeface="Calibri"/>
                <a:cs typeface="Calibri"/>
              </a:rPr>
              <a:t>ολογίζετ</a:t>
            </a:r>
            <a:r>
              <a:rPr lang="en-US" sz="2000">
                <a:latin typeface="Verdana"/>
                <a:ea typeface="Calibri"/>
                <a:cs typeface="Calibri"/>
              </a:rPr>
              <a:t>αι η απόσταση στην οποία βρίσκεται το εμπόδιο.</a:t>
            </a:r>
          </a:p>
        </p:txBody>
      </p:sp>
      <p:pic>
        <p:nvPicPr>
          <p:cNvPr id="9" name="Picture 8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A68357A-9606-18F8-DC86-E36E6643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9" y="4306742"/>
            <a:ext cx="2646360" cy="2013236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7C8AE2F-F2DF-0E7A-B4BE-0FB8F92DF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180358"/>
            <a:ext cx="1793938" cy="3179218"/>
          </a:xfrm>
          <a:prstGeom prst="rect">
            <a:avLst/>
          </a:prstGeom>
        </p:spPr>
      </p:pic>
      <p:pic>
        <p:nvPicPr>
          <p:cNvPr id="13" name="Picture 1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8301170-62D5-5793-05DF-DA961CED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83" y="3968496"/>
            <a:ext cx="3109059" cy="23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>
            <a:extLst>
              <a:ext uri="{FF2B5EF4-FFF2-40B4-BE49-F238E27FC236}">
                <a16:creationId xmlns:a16="http://schemas.microsoft.com/office/drawing/2014/main" id="{D8541A6A-A943-E404-69F1-AF7FC107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789" y="224914"/>
            <a:ext cx="667654" cy="667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1"/>
            <a:ext cx="10515600" cy="949838"/>
          </a:xfrm>
        </p:spPr>
        <p:txBody>
          <a:bodyPr>
            <a:normAutofit/>
          </a:bodyPr>
          <a:lstStyle/>
          <a:p>
            <a:r>
              <a:rPr lang="el-GR" sz="3600" b="1" u="sng" err="1">
                <a:latin typeface="+mn-lt"/>
              </a:rPr>
              <a:t>Processing</a:t>
            </a:r>
            <a:r>
              <a:rPr lang="el-GR" sz="3600" b="1" u="sng">
                <a:latin typeface="+mn-lt"/>
              </a:rPr>
              <a:t> 4</a:t>
            </a:r>
            <a:endParaRPr lang="el-GR" sz="3600" b="1">
              <a:latin typeface="+mn-lt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168" y="18990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To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Processing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είναι περιβάλλον προγραμματισμού που επικεντρώνεται στην επεξεργασία γραφικών και στην γραφική απεικόνιση.</a:t>
            </a:r>
            <a:endParaRPr lang="el-GR">
              <a:cs typeface="Calibri"/>
            </a:endParaRP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Υποστηρίζει την σύνδεση με εξωτερικά στοιχεία, όπως το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Εκμεταλλεύεται την σειριακή πύλη του </a:t>
            </a:r>
            <a:r>
              <a:rPr lang="en-US" sz="2000" err="1">
                <a:latin typeface="Verdana"/>
                <a:ea typeface="Verdana"/>
                <a:cs typeface="Verdana" panose="020B0604030504040204" pitchFamily="34" charset="0"/>
              </a:rPr>
              <a:t>arduino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και δέχεται δεδομένα από το κύκλωμα.</a:t>
            </a:r>
            <a:endParaRPr lang="el-GR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Χρησιμοποιώντας σειριακά δεδομένα, επιτρέπει την δημιουργία </a:t>
            </a:r>
            <a:r>
              <a:rPr lang="el-GR" sz="2000" err="1">
                <a:latin typeface="Verdana"/>
                <a:ea typeface="Verdana"/>
                <a:cs typeface="Verdana" panose="020B0604030504040204" pitchFamily="34" charset="0"/>
              </a:rPr>
              <a:t>διαδραστικών</a:t>
            </a:r>
            <a:r>
              <a:rPr lang="el-GR" sz="2000">
                <a:latin typeface="Verdana"/>
                <a:ea typeface="Verdana"/>
                <a:cs typeface="Verdana" panose="020B0604030504040204" pitchFamily="34" charset="0"/>
              </a:rPr>
              <a:t> εφαρμογών που αντικατοπτρίζουν  την λειτουργία του κυκλώματος.</a:t>
            </a:r>
          </a:p>
          <a:p>
            <a:pPr algn="just"/>
            <a:r>
              <a:rPr lang="el-GR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Τελειοποιεί ικανά και αναγκαία μέσω των ζωντανών χρωμάτων και </a:t>
            </a:r>
          </a:p>
          <a:p>
            <a:pPr marL="0" indent="0" algn="just">
              <a:buNone/>
            </a:pPr>
            <a:r>
              <a:rPr lang="el-GR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της ευελιξίας του το 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project.</a:t>
            </a:r>
            <a:endParaRPr lang="el-GR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/>
              <a:t>ΟΜΑΔΑ 51Α</a:t>
            </a:r>
            <a:r>
              <a:rPr lang="el-GR"/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784068" y="892568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E99007-CA78-6852-13E7-34AC0DA3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86" y="0"/>
            <a:ext cx="10515600" cy="949838"/>
          </a:xfrm>
        </p:spPr>
        <p:txBody>
          <a:bodyPr>
            <a:normAutofit/>
          </a:bodyPr>
          <a:lstStyle/>
          <a:p>
            <a:r>
              <a:rPr lang="el-GR" sz="3600" b="1" u="sng" err="1">
                <a:latin typeface="+mn-lt"/>
              </a:rPr>
              <a:t>Processing</a:t>
            </a:r>
            <a:r>
              <a:rPr lang="el-GR" sz="3600" b="1" u="sng">
                <a:latin typeface="+mn-lt"/>
              </a:rPr>
              <a:t> 4</a:t>
            </a:r>
            <a:endParaRPr lang="el-GR" sz="3600" b="1">
              <a:latin typeface="+mn-lt"/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BC6460-DAFE-7E15-2E74-D2DCFAEF2D68}"/>
              </a:ext>
            </a:extLst>
          </p:cNvPr>
          <p:cNvCxnSpPr/>
          <p:nvPr/>
        </p:nvCxnSpPr>
        <p:spPr>
          <a:xfrm>
            <a:off x="617086" y="819416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4F54022-6740-F5A0-8BF1-28D6D23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68" y="6492875"/>
            <a:ext cx="4114800" cy="365125"/>
          </a:xfrm>
        </p:spPr>
        <p:txBody>
          <a:bodyPr/>
          <a:lstStyle/>
          <a:p>
            <a:pPr algn="l"/>
            <a:r>
              <a:rPr lang="el-GR" b="1"/>
              <a:t>ΟΜΑΔΑ 51Α</a:t>
            </a:r>
            <a:r>
              <a:rPr lang="el-GR"/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0EDFC1-A016-F078-2798-96758B05486A}"/>
              </a:ext>
            </a:extLst>
          </p:cNvPr>
          <p:cNvCxnSpPr/>
          <p:nvPr/>
        </p:nvCxnSpPr>
        <p:spPr>
          <a:xfrm>
            <a:off x="230785" y="6427989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9F8C5D3-A8A4-4C36-0AD8-62470E16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3" y="1014723"/>
            <a:ext cx="5680106" cy="307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295ABE0-1D9F-0352-7839-342D0D83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014723"/>
            <a:ext cx="3327026" cy="2660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F235484A-6A3D-4633-793C-120428BA8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3" y="4282672"/>
            <a:ext cx="4211064" cy="1562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2A6BB12-3314-0570-C197-1565C6249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1" y="3986785"/>
            <a:ext cx="4288201" cy="2087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40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42" y="110680"/>
            <a:ext cx="10515600" cy="1325563"/>
          </a:xfrm>
        </p:spPr>
        <p:txBody>
          <a:bodyPr>
            <a:normAutofit/>
          </a:bodyPr>
          <a:lstStyle/>
          <a:p>
            <a:r>
              <a:rPr lang="el-GR" sz="2800">
                <a:latin typeface="+mn-lt"/>
              </a:rPr>
              <a:t>Αποτελέσματα</a:t>
            </a:r>
            <a:endParaRPr lang="en-US" sz="2800"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3392" y="6391413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43392" y="6434628"/>
            <a:ext cx="4114800" cy="365125"/>
          </a:xfrm>
        </p:spPr>
        <p:txBody>
          <a:bodyPr/>
          <a:lstStyle/>
          <a:p>
            <a:pPr algn="l"/>
            <a:r>
              <a:rPr lang="el-GR" b="1"/>
              <a:t>ΟΜΑΔΑ 51Α</a:t>
            </a:r>
            <a:r>
              <a:rPr lang="el-GR"/>
              <a:t>- </a:t>
            </a:r>
            <a:r>
              <a:rPr lang="en-US">
                <a:ea typeface="+mn-lt"/>
                <a:cs typeface="+mn-lt"/>
              </a:rPr>
              <a:t>Arduino</a:t>
            </a: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Sonar Radar</a:t>
            </a:r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836739" y="1060519"/>
            <a:ext cx="109019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20F3698-40CF-A312-324F-3DA556576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" y="1234053"/>
            <a:ext cx="6388608" cy="3593592"/>
          </a:xfrm>
          <a:prstGeom prst="rect">
            <a:avLst/>
          </a:prstGeom>
        </p:spPr>
      </p:pic>
      <p:pic>
        <p:nvPicPr>
          <p:cNvPr id="5" name="Picture 4" descr="A picture containing indoor, computer, computer, text&#10;&#10;Description automatically generated">
            <a:extLst>
              <a:ext uri="{FF2B5EF4-FFF2-40B4-BE49-F238E27FC236}">
                <a16:creationId xmlns:a16="http://schemas.microsoft.com/office/drawing/2014/main" id="{9CA73071-31BA-3AC7-1A6F-370300793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13279"/>
            <a:ext cx="5457398" cy="36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5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beb946-fcfa-455e-9ed7-ab337210786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7464BF426CC60A43A181BE14B4DEEA9A" ma:contentTypeVersion="3" ma:contentTypeDescription="Δημιουργία νέου εγγράφου" ma:contentTypeScope="" ma:versionID="f834b7990590bfa870be1dcefab14aaf">
  <xsd:schema xmlns:xsd="http://www.w3.org/2001/XMLSchema" xmlns:xs="http://www.w3.org/2001/XMLSchema" xmlns:p="http://schemas.microsoft.com/office/2006/metadata/properties" xmlns:ns3="cebeb946-fcfa-455e-9ed7-ab337210786f" targetNamespace="http://schemas.microsoft.com/office/2006/metadata/properties" ma:root="true" ma:fieldsID="c94f1643e32838841eb559ad0fc95ef5" ns3:_="">
    <xsd:import namespace="cebeb946-fcfa-455e-9ed7-ab33721078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beb946-fcfa-455e-9ed7-ab3372107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4BAFED-A098-4FB5-82A7-4F545E7D5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E7872A-C161-4005-B528-026605055CCB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cebeb946-fcfa-455e-9ed7-ab337210786f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952369-0001-4560-8322-2A6EBD128555}">
  <ds:schemaRefs>
    <ds:schemaRef ds:uri="cebeb946-fcfa-455e-9ed7-ab3372107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740</Words>
  <Application>Microsoft Office PowerPoint</Application>
  <PresentationFormat>Widescreen</PresentationFormat>
  <Paragraphs>96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Palatino</vt:lpstr>
      <vt:lpstr>Verdana</vt:lpstr>
      <vt:lpstr>Office Theme</vt:lpstr>
      <vt:lpstr>Εισαγωγή στην Επιστήμη του Ηλεκτρολόγου Μηχανικού Arduino Sonar Radar  </vt:lpstr>
      <vt:lpstr>Σκοπός</vt:lpstr>
      <vt:lpstr>Εργαλεία - Budget</vt:lpstr>
      <vt:lpstr>Μεθοδολογία</vt:lpstr>
      <vt:lpstr>Συνδεσμολογία </vt:lpstr>
      <vt:lpstr>ArduinOs</vt:lpstr>
      <vt:lpstr>Processing 4</vt:lpstr>
      <vt:lpstr>Processing 4</vt:lpstr>
      <vt:lpstr>Αποτελέσματα</vt:lpstr>
      <vt:lpstr>Συμπεράσματα </vt:lpstr>
      <vt:lpstr>Demo video</vt:lpstr>
      <vt:lpstr>Βιβλιογραφία - Αναφορές</vt:lpstr>
      <vt:lpstr>Ευχαριστούμε για την προσοχή σας.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Εισαγωγή στην επιστήμη του Ηλεκτρολόγου Μηχανικού &lt;ΤΙΤΛΟΣ ΕΡΓΑΣΙΑΣ&gt; &lt;ΟΜΑΔΑ&gt;</dc:title>
  <dc:creator>Gavriil</dc:creator>
  <cp:lastModifiedBy>ΜΠΑΝΑΚΟΣ ΒΑΣΙΛΕΙΟΣ</cp:lastModifiedBy>
  <cp:revision>2</cp:revision>
  <dcterms:created xsi:type="dcterms:W3CDTF">2016-06-23T06:09:56Z</dcterms:created>
  <dcterms:modified xsi:type="dcterms:W3CDTF">2023-06-18T20:11:52Z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0x0101007464BF426CC60A43A181BE14B4DEEA9A</vt:lpwstr>
  </property>
</Properties>
</file>